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67" r:id="rId3"/>
    <p:sldId id="258" r:id="rId4"/>
    <p:sldId id="270" r:id="rId5"/>
    <p:sldId id="259" r:id="rId6"/>
    <p:sldId id="271" r:id="rId7"/>
    <p:sldId id="272" r:id="rId8"/>
    <p:sldId id="269" r:id="rId9"/>
    <p:sldId id="273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5"/>
    <p:restoredTop sz="82500"/>
  </p:normalViewPr>
  <p:slideViewPr>
    <p:cSldViewPr snapToGrid="0">
      <p:cViewPr varScale="1">
        <p:scale>
          <a:sx n="124" d="100"/>
          <a:sy n="124" d="100"/>
        </p:scale>
        <p:origin x="103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1732F0-9FB9-A0C6-3392-F649F286E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4F1D4-3908-0A44-AAD0-5575AA0D9D01}" type="datetimeFigureOut">
              <a:rPr lang="en-US" smtClean="0"/>
              <a:t>5/12/23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BDD404-A426-2A13-9DB5-15C9DF38E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36D312-2929-7A25-F3C7-C43554FEF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7336A-D389-6E4A-A1AE-700AE976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700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6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RDBMS intro- SQL on MySQL &amp; DB2</a:t>
            </a:r>
            <a:endParaRPr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9DAFF-0A4C-67F4-CC2B-65A8A4AC8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885" y="858941"/>
            <a:ext cx="8266475" cy="4090800"/>
          </a:xfrm>
        </p:spPr>
        <p:txBody>
          <a:bodyPr>
            <a:noAutofit/>
          </a:bodyPr>
          <a:lstStyle/>
          <a:p>
            <a:r>
              <a:rPr lang="en-US" sz="1400" b="1" dirty="0"/>
              <a:t>DDL: Data Definition Language Statement: </a:t>
            </a:r>
            <a:br>
              <a:rPr lang="en-US" sz="1400" b="1" dirty="0"/>
            </a:br>
            <a:r>
              <a:rPr lang="en-US" sz="1400" dirty="0"/>
              <a:t>Define, Change or Drop Data</a:t>
            </a:r>
            <a:br>
              <a:rPr lang="en-US" sz="1400" dirty="0"/>
            </a:br>
            <a:br>
              <a:rPr lang="en-US" sz="1400" dirty="0"/>
            </a:br>
            <a:r>
              <a:rPr lang="en-US" sz="1400" u="sng" dirty="0"/>
              <a:t>Common DDL:</a:t>
            </a:r>
            <a:br>
              <a:rPr lang="en-US" sz="1400" u="sng" dirty="0"/>
            </a:br>
            <a:br>
              <a:rPr lang="en-US" sz="1400" dirty="0"/>
            </a:br>
            <a:r>
              <a:rPr lang="en-US" sz="1400" b="1" dirty="0"/>
              <a:t>CREATE:</a:t>
            </a:r>
            <a:r>
              <a:rPr lang="en-US" sz="1400" dirty="0"/>
              <a:t> </a:t>
            </a:r>
            <a: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 used for creating tables and defining its columns</a:t>
            </a:r>
            <a:br>
              <a:rPr lang="en-US" sz="1400" dirty="0"/>
            </a:br>
            <a:r>
              <a:rPr lang="en-US" sz="1400" b="1" dirty="0"/>
              <a:t>ALTER: </a:t>
            </a:r>
            <a: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 is used for altering tables including adding and dropping columns and modifying their datatypes</a:t>
            </a:r>
            <a:br>
              <a:rPr lang="en-US" sz="1400" dirty="0"/>
            </a:br>
            <a:r>
              <a:rPr lang="en-US" sz="1400" b="1" dirty="0"/>
              <a:t>TURNCATE</a:t>
            </a:r>
            <a:r>
              <a:rPr lang="en-US" sz="1400" dirty="0"/>
              <a:t>: </a:t>
            </a:r>
            <a: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is used for deleting data in a table but not the table itself;</a:t>
            </a:r>
            <a:b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</a:br>
            <a:r>
              <a:rPr lang="en-CA" sz="1400" b="1" dirty="0">
                <a:solidFill>
                  <a:srgbClr val="1F1F1F"/>
                </a:solidFill>
                <a:latin typeface="Source Sans Pro" panose="020B0503030403020204" pitchFamily="34" charset="0"/>
              </a:rPr>
              <a:t>DROP: </a:t>
            </a:r>
            <a: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is used for deleting tables.</a:t>
            </a:r>
            <a:br>
              <a:rPr lang="en-CA" sz="1400" dirty="0">
                <a:solidFill>
                  <a:srgbClr val="1F1F1F"/>
                </a:solidFill>
                <a:latin typeface="Source Sans Pro" panose="020B0503030403020204" pitchFamily="34" charset="0"/>
              </a:rPr>
            </a:br>
            <a:br>
              <a:rPr lang="en-CA" sz="1400" dirty="0">
                <a:solidFill>
                  <a:srgbClr val="1F1F1F"/>
                </a:solidFill>
                <a:latin typeface="Source Sans Pro" panose="020B0503030403020204" pitchFamily="34" charset="0"/>
              </a:rPr>
            </a:br>
            <a:r>
              <a:rPr lang="en-CA" sz="1400" b="1" dirty="0">
                <a:solidFill>
                  <a:srgbClr val="1F1F1F"/>
                </a:solidFill>
                <a:latin typeface="Source Sans Pro" panose="020B0503030403020204" pitchFamily="34" charset="0"/>
              </a:rPr>
              <a:t>Data Manipulation language (DML)</a:t>
            </a:r>
            <a:r>
              <a:rPr lang="en-CA" sz="1400" dirty="0">
                <a:solidFill>
                  <a:srgbClr val="1F1F1F"/>
                </a:solidFill>
                <a:latin typeface="Source Sans Pro" panose="020B0503030403020204" pitchFamily="34" charset="0"/>
              </a:rPr>
              <a:t>: </a:t>
            </a:r>
            <a:br>
              <a:rPr lang="en-CA" sz="1400" dirty="0">
                <a:solidFill>
                  <a:srgbClr val="1F1F1F"/>
                </a:solidFill>
                <a:latin typeface="Source Sans Pro" panose="020B0503030403020204" pitchFamily="34" charset="0"/>
              </a:rPr>
            </a:br>
            <a:r>
              <a:rPr lang="en-CA" sz="1400" dirty="0">
                <a:solidFill>
                  <a:srgbClr val="1F1F1F"/>
                </a:solidFill>
                <a:latin typeface="Source Sans Pro" panose="020B0503030403020204" pitchFamily="34" charset="0"/>
              </a:rPr>
              <a:t>Read and Modify data using CRUD (CREATE, READ, UPDATE, DELETE - </a:t>
            </a:r>
            <a:r>
              <a:rPr lang="en-CA" sz="1400" b="1" dirty="0">
                <a:solidFill>
                  <a:srgbClr val="1F1F1F"/>
                </a:solidFill>
                <a:latin typeface="Source Sans Pro" panose="020B0503030403020204" pitchFamily="34" charset="0"/>
              </a:rPr>
              <a:t>ROWS</a:t>
            </a:r>
            <a:r>
              <a:rPr lang="en-CA" sz="1400" dirty="0">
                <a:solidFill>
                  <a:srgbClr val="1F1F1F"/>
                </a:solidFill>
                <a:latin typeface="Source Sans Pro" panose="020B0503030403020204" pitchFamily="34" charset="0"/>
              </a:rPr>
              <a:t>) operations</a:t>
            </a:r>
            <a:br>
              <a:rPr lang="en-CA" sz="1400" dirty="0">
                <a:solidFill>
                  <a:srgbClr val="1F1F1F"/>
                </a:solidFill>
                <a:latin typeface="Source Sans Pro" panose="020B0503030403020204" pitchFamily="34" charset="0"/>
              </a:rPr>
            </a:br>
            <a:br>
              <a:rPr lang="en-CA" sz="1400" dirty="0">
                <a:solidFill>
                  <a:srgbClr val="1F1F1F"/>
                </a:solidFill>
                <a:latin typeface="Source Sans Pro" panose="020B0503030403020204" pitchFamily="34" charset="0"/>
              </a:rPr>
            </a:br>
            <a:r>
              <a:rPr lang="en-CA" sz="1400" u="sng" dirty="0">
                <a:solidFill>
                  <a:srgbClr val="1F1F1F"/>
                </a:solidFill>
                <a:latin typeface="Source Sans Pro" panose="020B0503030403020204" pitchFamily="34" charset="0"/>
              </a:rPr>
              <a:t>Common DML:</a:t>
            </a:r>
            <a:br>
              <a:rPr lang="en-CA" sz="1400" u="sng" dirty="0">
                <a:solidFill>
                  <a:srgbClr val="1F1F1F"/>
                </a:solidFill>
                <a:latin typeface="Source Sans Pro" panose="020B0503030403020204" pitchFamily="34" charset="0"/>
              </a:rPr>
            </a:br>
            <a: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I</a:t>
            </a:r>
            <a:r>
              <a:rPr lang="en-CA" sz="1400" b="1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NSERT</a:t>
            </a:r>
            <a: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: is used for inserting a row or several rows of data into a table; </a:t>
            </a:r>
            <a:br>
              <a:rPr lang="en-CA" sz="1400" b="1" i="0" dirty="0">
                <a:solidFill>
                  <a:srgbClr val="333333"/>
                </a:solidFill>
                <a:effectLst/>
                <a:latin typeface="OpenSans"/>
              </a:rPr>
            </a:br>
            <a:r>
              <a:rPr lang="en-CA" sz="1400" b="1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SELECT</a:t>
            </a:r>
            <a: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: reads or selects row or rows from a table; </a:t>
            </a:r>
            <a:br>
              <a:rPr lang="en-CA" sz="1400" b="0" i="0" dirty="0">
                <a:solidFill>
                  <a:srgbClr val="333333"/>
                </a:solidFill>
                <a:effectLst/>
                <a:latin typeface="OpenSans"/>
              </a:rPr>
            </a:br>
            <a:r>
              <a:rPr lang="en-CA" sz="1400" b="1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UPDATE</a:t>
            </a:r>
            <a: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: edits row or rows in a table; </a:t>
            </a:r>
            <a:br>
              <a:rPr lang="en-CA" sz="1400" b="0" i="0" dirty="0">
                <a:solidFill>
                  <a:srgbClr val="333333"/>
                </a:solidFill>
                <a:effectLst/>
                <a:latin typeface="OpenSans"/>
              </a:rPr>
            </a:br>
            <a:r>
              <a:rPr lang="en-CA" sz="1400" b="1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DELETE</a:t>
            </a:r>
            <a:r>
              <a:rPr lang="en-CA" sz="14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: removes a row or rows of data from a table. </a:t>
            </a:r>
            <a:br>
              <a:rPr lang="en-CA" sz="1400" b="0" i="0" dirty="0">
                <a:solidFill>
                  <a:srgbClr val="333333"/>
                </a:solidFill>
                <a:effectLst/>
                <a:latin typeface="OpenSans"/>
              </a:rPr>
            </a:b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AF2D8C-1118-E839-B9F8-DB95ACD519D1}"/>
              </a:ext>
            </a:extLst>
          </p:cNvPr>
          <p:cNvSpPr txBox="1"/>
          <p:nvPr/>
        </p:nvSpPr>
        <p:spPr>
          <a:xfrm>
            <a:off x="328885" y="43778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Types of SQL Statements : DDL Vs. DML</a:t>
            </a:r>
          </a:p>
        </p:txBody>
      </p:sp>
    </p:spTree>
    <p:extLst>
      <p:ext uri="{BB962C8B-B14F-4D97-AF65-F5344CB8AC3E}">
        <p14:creationId xmlns:p14="http://schemas.microsoft.com/office/powerpoint/2010/main" val="203894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809733-55E7-FA2B-46DE-6752B98C7D25}"/>
              </a:ext>
            </a:extLst>
          </p:cNvPr>
          <p:cNvSpPr txBox="1"/>
          <p:nvPr/>
        </p:nvSpPr>
        <p:spPr>
          <a:xfrm>
            <a:off x="231568" y="89065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u="sng" dirty="0">
                <a:solidFill>
                  <a:srgbClr val="FF0000"/>
                </a:solidFill>
              </a:rPr>
              <a:t>Creating Tables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2F126-E1F3-FAC2-2CE5-AD6AD033278F}"/>
              </a:ext>
            </a:extLst>
          </p:cNvPr>
          <p:cNvSpPr txBox="1"/>
          <p:nvPr/>
        </p:nvSpPr>
        <p:spPr>
          <a:xfrm>
            <a:off x="231568" y="472044"/>
            <a:ext cx="4160434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050" dirty="0"/>
              <a:t>Considerations for creating tables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050" dirty="0"/>
              <a:t>How to create a table in a graphical interface like DB2 on cloud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050" dirty="0"/>
              <a:t>How to alter table structure after creation </a:t>
            </a:r>
          </a:p>
        </p:txBody>
      </p:sp>
      <p:pic>
        <p:nvPicPr>
          <p:cNvPr id="5" name="Picture 4" descr="A picture containing text, screenshot, font, design&#10;&#10;Description automatically generated">
            <a:extLst>
              <a:ext uri="{FF2B5EF4-FFF2-40B4-BE49-F238E27FC236}">
                <a16:creationId xmlns:a16="http://schemas.microsoft.com/office/drawing/2014/main" id="{4A180150-E800-26C9-1F06-E9DC89905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23" y="1164542"/>
            <a:ext cx="4508941" cy="2091278"/>
          </a:xfrm>
          <a:prstGeom prst="rect">
            <a:avLst/>
          </a:prstGeom>
        </p:spPr>
      </p:pic>
      <p:pic>
        <p:nvPicPr>
          <p:cNvPr id="7" name="Picture 6" descr="A picture containing text, font, screenshot&#10;&#10;Description automatically generated">
            <a:extLst>
              <a:ext uri="{FF2B5EF4-FFF2-40B4-BE49-F238E27FC236}">
                <a16:creationId xmlns:a16="http://schemas.microsoft.com/office/drawing/2014/main" id="{1F5EB0DA-B1CF-2FEF-7D3C-7CB4A51D4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696" y="366064"/>
            <a:ext cx="3996736" cy="2066494"/>
          </a:xfrm>
          <a:prstGeom prst="rect">
            <a:avLst/>
          </a:prstGeom>
        </p:spPr>
      </p:pic>
      <p:pic>
        <p:nvPicPr>
          <p:cNvPr id="9" name="Picture 8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C590A5BE-9792-C0E9-C05F-0B93FFBFB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5696" y="2725341"/>
            <a:ext cx="4045967" cy="195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70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9058C7A3-C2E8-55F1-F330-E47664F88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73" y="152400"/>
            <a:ext cx="3753203" cy="1712119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83EC8C8-7047-DA65-D7F5-A98F703A3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448" y="54206"/>
            <a:ext cx="2895600" cy="2035342"/>
          </a:xfrm>
          <a:prstGeom prst="rect">
            <a:avLst/>
          </a:prstGeom>
        </p:spPr>
      </p:pic>
      <p:pic>
        <p:nvPicPr>
          <p:cNvPr id="7" name="Picture 6" descr="A diagram of a foreign key&#10;&#10;Description automatically generated with low confidence">
            <a:extLst>
              <a:ext uri="{FF2B5EF4-FFF2-40B4-BE49-F238E27FC236}">
                <a16:creationId xmlns:a16="http://schemas.microsoft.com/office/drawing/2014/main" id="{81937C21-468B-0D58-2C3B-EF9587F833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369" y="2222897"/>
            <a:ext cx="3419475" cy="2438400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47A17C8-2CB2-5753-1745-8ACFEDB738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3331" y="2230933"/>
            <a:ext cx="4066313" cy="1874342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B3B4BE8-0016-88C7-801D-4FB987A59B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9175" y="4105275"/>
            <a:ext cx="3654029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49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563A0A5B-887C-CE30-F5FB-6A084F0A8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29" y="102394"/>
            <a:ext cx="3536156" cy="2392311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BABC2F1-FBCA-AC26-822F-593F6CEE4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185" y="214814"/>
            <a:ext cx="3536156" cy="227989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9A95E50-EF2F-67AE-DE4B-DF443382CF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028" y="2757145"/>
            <a:ext cx="3718322" cy="202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38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DCD920A-07D3-AC2A-B3E0-BA2123A39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02394"/>
            <a:ext cx="4858478" cy="2651522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084963C-08C4-310A-282F-63896F2C9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32" y="400671"/>
            <a:ext cx="3723811" cy="20549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4852BD-0355-8DF3-95CA-99CEF9F0DCAC}"/>
              </a:ext>
            </a:extLst>
          </p:cNvPr>
          <p:cNvSpPr txBox="1"/>
          <p:nvPr/>
        </p:nvSpPr>
        <p:spPr>
          <a:xfrm>
            <a:off x="5368528" y="2571750"/>
            <a:ext cx="35468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Table will remain as it is, but all the rows will be deleted.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12EC5D-1C0C-6D8D-0BF0-83D576B80BE5}"/>
              </a:ext>
            </a:extLst>
          </p:cNvPr>
          <p:cNvSpPr txBox="1"/>
          <p:nvPr/>
        </p:nvSpPr>
        <p:spPr>
          <a:xfrm>
            <a:off x="289323" y="2871788"/>
            <a:ext cx="222849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Changes- column will be dropped.</a:t>
            </a:r>
          </a:p>
        </p:txBody>
      </p:sp>
    </p:spTree>
    <p:extLst>
      <p:ext uri="{BB962C8B-B14F-4D97-AF65-F5344CB8AC3E}">
        <p14:creationId xmlns:p14="http://schemas.microsoft.com/office/powerpoint/2010/main" val="764723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07CA853-E0B3-055E-DC5D-02E142B85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139"/>
            <a:ext cx="7772400" cy="409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88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0105F69-F2B7-424A-03EC-FD13FD1CE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657"/>
            <a:ext cx="7772400" cy="390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0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electric blue, screenshot, blue&#10;&#10;Description automatically generated">
            <a:extLst>
              <a:ext uri="{FF2B5EF4-FFF2-40B4-BE49-F238E27FC236}">
                <a16:creationId xmlns:a16="http://schemas.microsoft.com/office/drawing/2014/main" id="{E1D7BA0D-00B8-C498-32EF-AD434F495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317500"/>
            <a:ext cx="7772400" cy="437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7310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2872</TotalTime>
  <Words>226</Words>
  <Application>Microsoft Macintosh PowerPoint</Application>
  <PresentationFormat>On-screen Show (16:9)</PresentationFormat>
  <Paragraphs>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OpenSans</vt:lpstr>
      <vt:lpstr>Source Sans Pro</vt:lpstr>
      <vt:lpstr>Simple Light</vt:lpstr>
      <vt:lpstr>RDBMS intro- SQL on MySQL &amp; DB2</vt:lpstr>
      <vt:lpstr>DDL: Data Definition Language Statement:  Define, Change or Drop Data  Common DDL:  CREATE:  used for creating tables and defining its columns ALTER:  is used for altering tables including adding and dropping columns and modifying their datatypes TURNCATE: is used for deleting data in a table but not the table itself; DROP: is used for deleting tables.  Data Manipulation language (DML):  Read and Modify data using CRUD (CREATE, READ, UPDATE, DELETE - ROWS) operations  Common DML: INSERT: is used for inserting a row or several rows of data into a table;  SELECT: reads or selects row or rows from a table;  UPDATE: edits row or rows in a table;  DELETE: removes a row or rows of data from a table. 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cp:lastModifiedBy>Smit Shah</cp:lastModifiedBy>
  <cp:revision>19</cp:revision>
  <dcterms:modified xsi:type="dcterms:W3CDTF">2023-05-12T20:01:04Z</dcterms:modified>
</cp:coreProperties>
</file>